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2" r:id="rId4"/>
    <p:sldId id="258" r:id="rId5"/>
    <p:sldId id="259" r:id="rId6"/>
    <p:sldId id="260" r:id="rId7"/>
    <p:sldId id="276" r:id="rId8"/>
    <p:sldId id="261" r:id="rId9"/>
    <p:sldId id="262" r:id="rId10"/>
    <p:sldId id="266" r:id="rId11"/>
    <p:sldId id="263" r:id="rId12"/>
    <p:sldId id="280" r:id="rId13"/>
    <p:sldId id="279" r:id="rId14"/>
    <p:sldId id="264" r:id="rId15"/>
    <p:sldId id="268" r:id="rId16"/>
    <p:sldId id="270" r:id="rId17"/>
    <p:sldId id="272" r:id="rId18"/>
    <p:sldId id="273" r:id="rId19"/>
    <p:sldId id="274" r:id="rId20"/>
    <p:sldId id="265" r:id="rId21"/>
    <p:sldId id="28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66"/>
    <p:restoredTop sz="94857"/>
  </p:normalViewPr>
  <p:slideViewPr>
    <p:cSldViewPr snapToGrid="0">
      <p:cViewPr varScale="1">
        <p:scale>
          <a:sx n="82" d="100"/>
          <a:sy n="82" d="100"/>
        </p:scale>
        <p:origin x="16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879E2-EE11-674D-8316-4E7F7E133CDF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E67EE-A83D-774F-B2A4-7B44F1055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7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2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3EB17-C9EB-20A7-4DDD-FF550E15B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D4971D-8952-D7C8-3D1E-F53B52EEC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5A458-F895-E84A-F9EB-D7572ED2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BB97AC-4EAD-ACBB-68E1-B888F54F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7B4B78-9085-519B-029F-40F2C157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0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66550-E0E2-7392-656B-B5F5FD2B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85113C-1C71-6778-CFAF-7395F48CA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DB7AB0-A96F-89A0-AF2D-4F3BCC66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8ADF4-FE2D-C3CD-83BD-0AC626BA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91F63A-E37E-8A05-03C8-F39DFA4A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73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D98193-855A-4A19-814B-92F2D62EA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F2AFD0-09FD-F34F-0CC2-092CC301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CA9C2-589D-CB0E-EA3B-051FE7E4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74ABE-3534-8B06-A578-16820029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B05902-7D9F-8391-FB62-6EC194B1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71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33017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419798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34954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699574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77006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ECD67-6C25-2976-F8C6-A40B1A7A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C972F-67E2-4A4E-8E0B-1EC77E95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47F70-DEFF-54D6-F4FF-7952FEE2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52343A-2531-C838-1897-9AFAF747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93C2F3-28AA-5386-C338-75427378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39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EB323-43F7-97A2-7E9F-FA2CD981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272015-CC6C-026A-12A7-8F81A5F09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2317A-5FE3-6A81-CA91-4835A9BD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F9335C-3DBE-3359-DDCF-840C1BA8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7E4687-17A1-A7D0-6DE4-7F03965B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2A42C-D679-24EC-F113-9AEE83C7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75A7F1-E138-BF92-AABE-456588B9C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7C3AB8-3D5E-9B0D-842A-DF24F66B1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F14FE2-3152-3E89-8E50-5F5D4269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E9CCF5-5832-CBE8-94F2-8817490B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DF248F-B587-3976-E0D2-89806070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17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EDAAB-3735-765D-624A-D30819A7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89C09A-12AA-8A24-E534-6880C305E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B59A9D-6F7F-C81D-C4DF-A78E788E6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6CC5CA-C90E-856C-0103-BC72DC0D6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931DA8-471D-D344-5E5A-45FD505CD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9CDC5B-59EF-B15D-3FF5-5AEAE937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144653-CA42-0422-0485-6D179EDD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852095-AA8E-B3BF-630F-E41EA833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49DEE-AFC1-63F2-9711-E28E5E66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BD7DB1-801C-F983-01BB-2AA3CBB4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41A09E-F8D9-C336-2FB1-F05224FD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77BC58-8FBB-CC96-F32A-9F48CF52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6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AAE9B7-985B-BBBC-3FDC-2D385FEA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AD7C9B-28D1-E8E0-9A7C-B80AC8EA0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0BE5F7-E83F-2DA1-1A19-1A407F2E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06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4B99C-780E-586E-3020-01955D7F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A9D7D-F208-BD07-CCDA-D07547ADC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4CE891-814B-CE2A-54C0-6FEA76636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44ECB6-425D-F018-1244-E0640A65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02A63E-9806-2813-B24A-10041BE5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6DAC44-C559-6C82-2F75-0CD563B2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36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3E720-D878-4A37-D2E2-D8CBC42A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0E8209-3E69-7238-1F17-CED24DB10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ACA9B3-04B4-B375-3E84-B77A25A5E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2A742E-9074-BB0F-6213-7D142DA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C1DFC1-84C9-012E-EFF7-64030237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83146D-7CB1-ACCA-5B57-ABFD1762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9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2F72B8-376C-9514-E919-045E4ECB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B5A10-D54B-8788-59B2-778A12B14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8C764A-5A9D-2A02-0BD5-2B4F837C6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3D6430-C053-2F45-8BAE-44C5CE6C1917}" type="datetimeFigureOut">
              <a:rPr lang="fr-FR" smtClean="0"/>
              <a:t>13/09/2025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A8AB38-8DA3-BDA7-DE64-F7BE6DE22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5D7CB7-7DB1-6F5A-8E6A-F29ECBC6D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6B4A54-D745-5841-BC01-E0EB142B6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8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dentiste-enfant.com/wp-content/uploads/2022/04/Screenshot-2022-04-28-at-15.09.17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dr-guegan-henri.chirurgiens-dentistes-en-france.fr/sites/d7.dr-guegan-henri.chirurgiens-dentistes-en-france.fr/files/25/images-6_0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A34598-7D82-EC72-B503-B0E8D7E82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MISSION DENTAIRE REEGAUN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14E1005-8527-F1F8-B194-BDB74BAB8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fr-FR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 de Laxmi TAMANG et dévelopement de la prophylaxie dentaire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pic>
        <p:nvPicPr>
          <p:cNvPr id="9" name="Image 8" descr="Une image contenant habits, personne, Visage humain, sourire&#10;&#10;Le contenu généré par l’IA peut être incorrect.">
            <a:extLst>
              <a:ext uri="{FF2B5EF4-FFF2-40B4-BE49-F238E27FC236}">
                <a16:creationId xmlns:a16="http://schemas.microsoft.com/office/drawing/2014/main" id="{18BA4D8D-AD17-2FBA-AD6F-14A9E186B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274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743844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b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Scellement de Sillons</a:t>
            </a:r>
            <a:endParaRPr lang="en-US" sz="370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CF8D878-B5D1-3B47-D2FE-E3C13F1BB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92" y="166118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5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B1A85E-5C56-C6A0-8DD4-3DD0ECC7E300}"/>
              </a:ext>
            </a:extLst>
          </p:cNvPr>
          <p:cNvSpPr txBox="1"/>
          <p:nvPr/>
        </p:nvSpPr>
        <p:spPr>
          <a:xfrm>
            <a:off x="4842711" y="240631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/>
          </a:p>
        </p:txBody>
      </p:sp>
      <p:pic>
        <p:nvPicPr>
          <p:cNvPr id="2050" name="Picture 2" descr="CMDP - Centre Médico Dentaire Peseux - Dentiste - Neuchâtel - Scellements  préventif des sillons">
            <a:extLst>
              <a:ext uri="{FF2B5EF4-FFF2-40B4-BE49-F238E27FC236}">
                <a16:creationId xmlns:a16="http://schemas.microsoft.com/office/drawing/2014/main" id="{B6A4A9A4-D10B-342E-92B2-994ACE87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7530" y="269935"/>
            <a:ext cx="12192000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4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D4BB5C-80F8-8FC6-5A35-91A9B892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PROPHYLAXIE DENTAIRE, qu’est ce que c’est ?</a:t>
            </a:r>
          </a:p>
        </p:txBody>
      </p:sp>
      <p:pic>
        <p:nvPicPr>
          <p:cNvPr id="5" name="Image 1" descr="Le Scellement de Sillons - Dentiste-Enfant.com">
            <a:extLst>
              <a:ext uri="{FF2B5EF4-FFF2-40B4-BE49-F238E27FC236}">
                <a16:creationId xmlns:a16="http://schemas.microsoft.com/office/drawing/2014/main" id="{98000D7B-2643-4355-06FF-2279AADF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67" y="2006175"/>
            <a:ext cx="10905066" cy="373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8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9E1DDDE4-5792-552A-D664-9E46E143D5E5}"/>
              </a:ext>
            </a:extLst>
          </p:cNvPr>
          <p:cNvSpPr/>
          <p:nvPr/>
        </p:nvSpPr>
        <p:spPr>
          <a:xfrm>
            <a:off x="1840027" y="806094"/>
            <a:ext cx="9452813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800" b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Protection des molaires et prémolaires dès leur apparition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427A3A90-FBF4-4965-25CD-650944506FC1}"/>
              </a:ext>
            </a:extLst>
          </p:cNvPr>
          <p:cNvSpPr/>
          <p:nvPr/>
        </p:nvSpPr>
        <p:spPr>
          <a:xfrm>
            <a:off x="1840027" y="1654237"/>
            <a:ext cx="5519201" cy="7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Le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scellement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des sillons est une technique préventive essentielle qui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ED46D914-736C-8EB3-27EE-281EEAF82A11}"/>
              </a:ext>
            </a:extLst>
          </p:cNvPr>
          <p:cNvSpPr/>
          <p:nvPr/>
        </p:nvSpPr>
        <p:spPr>
          <a:xfrm>
            <a:off x="1840027" y="2445118"/>
            <a:ext cx="9696733" cy="7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  <a:buSzPct val="100000"/>
            </a:pP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  -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Crée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une barrière physique contre les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bactéries</a:t>
            </a: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375"/>
              </a:lnSpc>
              <a:buSzPct val="100000"/>
            </a:pP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375"/>
              </a:lnSpc>
              <a:buSzPct val="100000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2CCF7092-71CD-B0C9-F93E-7F0201021488}"/>
              </a:ext>
            </a:extLst>
          </p:cNvPr>
          <p:cNvSpPr/>
          <p:nvPr/>
        </p:nvSpPr>
        <p:spPr>
          <a:xfrm>
            <a:off x="1676401" y="2693491"/>
            <a:ext cx="9860360" cy="1102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1">
              <a:lnSpc>
                <a:spcPts val="2375"/>
              </a:lnSpc>
              <a:buSzPct val="100000"/>
            </a:pP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Protège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les zones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difficiles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à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nettoyer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avec la brosse à dents</a:t>
            </a:r>
          </a:p>
          <a:p>
            <a:pPr lvl="1">
              <a:lnSpc>
                <a:spcPts val="2375"/>
              </a:lnSpc>
              <a:buSzPct val="100000"/>
            </a:pP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Réduit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le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risque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de caries de 80% sur les dents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traitées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S'applique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en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quelques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minutes, sans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douleur</a:t>
            </a: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endParaRPr lang="en-US" sz="2800">
              <a:solidFill>
                <a:srgbClr val="2A2742"/>
              </a:solidFill>
              <a:latin typeface="Times New Roman" panose="02020603050405020304" pitchFamily="18" charset="0"/>
              <a:ea typeface="Arimo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Offre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une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protection durable pendant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plusieurs</a:t>
            </a:r>
            <a:r>
              <a:rPr lang="en-US" sz="280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années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375"/>
              </a:lnSpc>
              <a:buSzPct val="100000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A92CF40B-D051-CF39-37DD-7936FF62709B}"/>
              </a:ext>
            </a:extLst>
          </p:cNvPr>
          <p:cNvSpPr/>
          <p:nvPr/>
        </p:nvSpPr>
        <p:spPr>
          <a:xfrm>
            <a:off x="6017559" y="3796011"/>
            <a:ext cx="551920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6ACFD42E-58BF-DA60-A8A3-6E159FDD91B5}"/>
              </a:ext>
            </a:extLst>
          </p:cNvPr>
          <p:cNvSpPr/>
          <p:nvPr/>
        </p:nvSpPr>
        <p:spPr>
          <a:xfrm>
            <a:off x="6017559" y="4164509"/>
            <a:ext cx="551920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8B77CC19-7202-1CBB-5C89-C3D783EF9228}"/>
              </a:ext>
            </a:extLst>
          </p:cNvPr>
          <p:cNvSpPr/>
          <p:nvPr/>
        </p:nvSpPr>
        <p:spPr>
          <a:xfrm>
            <a:off x="6017559" y="4533007"/>
            <a:ext cx="551920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200139" lvl="2" indent="-285739">
              <a:lnSpc>
                <a:spcPts val="2375"/>
              </a:lnSpc>
              <a:buSzPct val="100000"/>
              <a:buChar char="•"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3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8E07316-466B-67DA-29EC-863A64026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471" y="1882397"/>
            <a:ext cx="17698533" cy="6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2" descr="Une image contenant nourriture&#10;&#10;Description générée automatiquement">
            <a:extLst>
              <a:ext uri="{FF2B5EF4-FFF2-40B4-BE49-F238E27FC236}">
                <a16:creationId xmlns:a16="http://schemas.microsoft.com/office/drawing/2014/main" id="{F9586D55-D9B5-AAE6-77C0-3C33610A3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16" y="1093334"/>
            <a:ext cx="10463784" cy="46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0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ipette mettant un échantillon sur une boîte de pétri">
            <a:extLst>
              <a:ext uri="{FF2B5EF4-FFF2-40B4-BE49-F238E27FC236}">
                <a16:creationId xmlns:a16="http://schemas.microsoft.com/office/drawing/2014/main" id="{83382D47-1CE8-491E-FD95-DE78986F00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371EF4-A527-BDFE-0975-FA17684F9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59754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500">
                <a:solidFill>
                  <a:srgbClr val="FFFFFF"/>
                </a:solidFill>
              </a:rPr>
            </a:br>
            <a:br>
              <a:rPr lang="en-US" sz="1500">
                <a:solidFill>
                  <a:srgbClr val="FFFFFF"/>
                </a:solidFill>
              </a:rPr>
            </a:br>
            <a:br>
              <a:rPr lang="en-US" sz="1500">
                <a:solidFill>
                  <a:srgbClr val="FFFFFF"/>
                </a:solidFill>
              </a:rPr>
            </a:br>
            <a:br>
              <a:rPr lang="en-US" sz="1500">
                <a:solidFill>
                  <a:srgbClr val="FFFFFF"/>
                </a:solidFill>
              </a:rPr>
            </a:br>
            <a:br>
              <a:rPr lang="en-US" sz="15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On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intervient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On place sur les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sillons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dent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résine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obturer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derniers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Les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bactéries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nourries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créer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acidité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responsible de la </a:t>
            </a:r>
            <a:r>
              <a:rPr lang="en-US" sz="36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178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639366"/>
            <a:ext cx="490726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b="1" dirty="0" err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Protocole</a:t>
            </a:r>
            <a:r>
              <a:rPr lang="en-US" sz="3708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 mis </a:t>
            </a:r>
            <a:r>
              <a:rPr lang="en-US" sz="3708" b="1" dirty="0" err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en</a:t>
            </a:r>
            <a:r>
              <a:rPr lang="en-US" sz="3708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 Place</a:t>
            </a:r>
            <a:endParaRPr lang="en-US" sz="37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61492" y="1513483"/>
            <a:ext cx="6297018" cy="1442343"/>
          </a:xfrm>
          <a:prstGeom prst="roundRect">
            <a:avLst>
              <a:gd name="adj" fmla="val 5504"/>
            </a:avLst>
          </a:prstGeom>
          <a:noFill/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fr-FR" sz="1500"/>
          </a:p>
        </p:txBody>
      </p:sp>
      <p:sp>
        <p:nvSpPr>
          <p:cNvPr id="5" name="Shape 2"/>
          <p:cNvSpPr/>
          <p:nvPr/>
        </p:nvSpPr>
        <p:spPr>
          <a:xfrm>
            <a:off x="686892" y="1538883"/>
            <a:ext cx="756047" cy="1391543"/>
          </a:xfrm>
          <a:prstGeom prst="roundRect">
            <a:avLst>
              <a:gd name="adj" fmla="val 6469"/>
            </a:avLst>
          </a:prstGeom>
          <a:solidFill>
            <a:srgbClr val="E9E6FA"/>
          </a:solidFill>
          <a:ln/>
        </p:spPr>
        <p:txBody>
          <a:bodyPr/>
          <a:lstStyle/>
          <a:p>
            <a:endParaRPr lang="fr-FR" sz="150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57" y="2057401"/>
            <a:ext cx="283468" cy="35440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31950" y="1727894"/>
            <a:ext cx="309235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Planification hebdomadaire</a:t>
            </a:r>
            <a:endParaRPr lang="en-US" sz="18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631950" y="2136577"/>
            <a:ext cx="530115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Chaque vendredi après-midi, une classe complète est libérée par le directeur pour les soins dentaires</a:t>
            </a:r>
            <a:endParaRPr lang="en-US" sz="14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661492" y="3144838"/>
            <a:ext cx="6297018" cy="1442343"/>
          </a:xfrm>
          <a:prstGeom prst="roundRect">
            <a:avLst>
              <a:gd name="adj" fmla="val 5504"/>
            </a:avLst>
          </a:prstGeom>
          <a:noFill/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fr-FR" sz="1500"/>
          </a:p>
        </p:txBody>
      </p:sp>
      <p:sp>
        <p:nvSpPr>
          <p:cNvPr id="10" name="Shape 6"/>
          <p:cNvSpPr/>
          <p:nvPr/>
        </p:nvSpPr>
        <p:spPr>
          <a:xfrm>
            <a:off x="686892" y="3170238"/>
            <a:ext cx="756047" cy="1391543"/>
          </a:xfrm>
          <a:prstGeom prst="roundRect">
            <a:avLst>
              <a:gd name="adj" fmla="val 6469"/>
            </a:avLst>
          </a:prstGeom>
          <a:solidFill>
            <a:srgbClr val="E9E6FA"/>
          </a:solidFill>
          <a:ln/>
        </p:spPr>
        <p:txBody>
          <a:bodyPr/>
          <a:lstStyle/>
          <a:p>
            <a:endParaRPr lang="fr-FR" sz="150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57" y="3688756"/>
            <a:ext cx="283468" cy="35440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631950" y="3359249"/>
            <a:ext cx="242381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Examen systématique</a:t>
            </a:r>
            <a:endParaRPr lang="en-US" sz="18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631950" y="3767931"/>
            <a:ext cx="530115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Contrôle complet de la dentition de chaque </a:t>
            </a:r>
            <a:r>
              <a:rPr lang="en-US" sz="1458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élève</a:t>
            </a: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endParaRPr lang="en-US" sz="14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661492" y="4776193"/>
            <a:ext cx="6297018" cy="1442343"/>
          </a:xfrm>
          <a:prstGeom prst="roundRect">
            <a:avLst>
              <a:gd name="adj" fmla="val 5504"/>
            </a:avLst>
          </a:prstGeom>
          <a:noFill/>
          <a:ln w="3048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fr-FR" sz="1500"/>
          </a:p>
        </p:txBody>
      </p:sp>
      <p:sp>
        <p:nvSpPr>
          <p:cNvPr id="15" name="Shape 10"/>
          <p:cNvSpPr/>
          <p:nvPr/>
        </p:nvSpPr>
        <p:spPr>
          <a:xfrm>
            <a:off x="686892" y="4801593"/>
            <a:ext cx="756047" cy="1391543"/>
          </a:xfrm>
          <a:prstGeom prst="roundRect">
            <a:avLst>
              <a:gd name="adj" fmla="val 6469"/>
            </a:avLst>
          </a:prstGeom>
          <a:solidFill>
            <a:srgbClr val="E9E6FA"/>
          </a:solidFill>
          <a:ln/>
        </p:spPr>
        <p:txBody>
          <a:bodyPr/>
          <a:lstStyle/>
          <a:p>
            <a:endParaRPr lang="fr-FR" sz="150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57" y="5320110"/>
            <a:ext cx="283468" cy="354409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631950" y="499060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b="1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Intervention ciblée</a:t>
            </a:r>
            <a:endParaRPr lang="en-US" sz="18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1631950" y="5399286"/>
            <a:ext cx="530115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Application de </a:t>
            </a:r>
            <a:r>
              <a:rPr lang="en-US" sz="1458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scellements</a:t>
            </a: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de </a:t>
            </a:r>
            <a:r>
              <a:rPr lang="en-US" sz="1458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sillons</a:t>
            </a: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sur les dents saines et </a:t>
            </a:r>
            <a:r>
              <a:rPr lang="en-US" sz="1458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realisation</a:t>
            </a: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des </a:t>
            </a:r>
            <a:r>
              <a:rPr lang="en-US" sz="1458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soins</a:t>
            </a: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1458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nécessaires</a:t>
            </a: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1458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détectés</a:t>
            </a: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(caries, extractions, </a:t>
            </a:r>
            <a:r>
              <a:rPr lang="en-US" sz="1458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détartrages</a:t>
            </a:r>
            <a:r>
              <a:rPr lang="en-US" sz="1458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…)</a:t>
            </a:r>
            <a:endParaRPr lang="en-US" sz="14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9" descr="Une image contenant personne, habits, Visage humain, intérieur&#10;&#10;Le contenu généré par l’IA peut être incorrect.">
            <a:extLst>
              <a:ext uri="{FF2B5EF4-FFF2-40B4-BE49-F238E27FC236}">
                <a16:creationId xmlns:a16="http://schemas.microsoft.com/office/drawing/2014/main" id="{37BDE8F9-0226-6D82-6640-A6007D455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2859" y="0"/>
            <a:ext cx="45491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551981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b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Times New Roman" panose="02020603050405020304" pitchFamily="18" charset="0"/>
              </a:rPr>
              <a:t>Résultats</a:t>
            </a:r>
            <a:r>
              <a:rPr lang="en-US" sz="3708" b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 Concrets</a:t>
            </a:r>
            <a:endParaRPr lang="en-US" sz="3708"/>
          </a:p>
        </p:txBody>
      </p:sp>
      <p:sp>
        <p:nvSpPr>
          <p:cNvPr id="3" name="Text 1"/>
          <p:cNvSpPr/>
          <p:nvPr/>
        </p:nvSpPr>
        <p:spPr>
          <a:xfrm>
            <a:off x="661492" y="2520653"/>
            <a:ext cx="1086901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Période</a:t>
            </a:r>
            <a:r>
              <a:rPr lang="en-US" sz="1458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: </a:t>
            </a:r>
            <a:r>
              <a:rPr lang="en-US" sz="1458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Décembre</a:t>
            </a:r>
            <a:r>
              <a:rPr lang="en-US" sz="1458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2024 - </a:t>
            </a:r>
            <a:r>
              <a:rPr lang="en-US" sz="1458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Septembre</a:t>
            </a:r>
            <a:r>
              <a:rPr lang="en-US" sz="1458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2025</a:t>
            </a:r>
            <a:endParaRPr lang="en-US" sz="1458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4880B57-5018-0D90-9FB1-0F1C6551C272}"/>
              </a:ext>
            </a:extLst>
          </p:cNvPr>
          <p:cNvGrpSpPr/>
          <p:nvPr/>
        </p:nvGrpSpPr>
        <p:grpSpPr>
          <a:xfrm>
            <a:off x="661492" y="3094534"/>
            <a:ext cx="1726108" cy="1908969"/>
            <a:chOff x="661492" y="3094534"/>
            <a:chExt cx="1726108" cy="1908969"/>
          </a:xfrm>
        </p:grpSpPr>
        <p:sp>
          <p:nvSpPr>
            <p:cNvPr id="4" name="Text 2"/>
            <p:cNvSpPr/>
            <p:nvPr/>
          </p:nvSpPr>
          <p:spPr>
            <a:xfrm>
              <a:off x="769442" y="3094534"/>
              <a:ext cx="1510208" cy="6236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4875"/>
                </a:lnSpc>
              </a:pPr>
              <a:r>
                <a:rPr lang="en-US" sz="4875" b="1" dirty="0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187</a:t>
              </a:r>
              <a:endParaRPr lang="en-US" sz="487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3"/>
            <p:cNvSpPr/>
            <p:nvPr/>
          </p:nvSpPr>
          <p:spPr>
            <a:xfrm>
              <a:off x="813744" y="3989983"/>
              <a:ext cx="1421605" cy="29527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292"/>
                </a:lnSpc>
              </a:pPr>
              <a:r>
                <a:rPr lang="en-US" sz="1833" b="1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Étudiants contrôlés</a:t>
              </a:r>
              <a:endParaRPr lang="en-US" sz="18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4"/>
            <p:cNvSpPr/>
            <p:nvPr/>
          </p:nvSpPr>
          <p:spPr>
            <a:xfrm>
              <a:off x="661492" y="4398665"/>
              <a:ext cx="1726108" cy="60483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375"/>
                </a:lnSpc>
              </a:pPr>
              <a:r>
                <a:rPr lang="en-US" sz="1458">
                  <a:solidFill>
                    <a:srgbClr val="2A2742"/>
                  </a:solidFill>
                  <a:latin typeface="Times New Roman" panose="02020603050405020304" pitchFamily="18" charset="0"/>
                  <a:ea typeface="Arimo" pitchFamily="34" charset="-122"/>
                  <a:cs typeface="Times New Roman" panose="02020603050405020304" pitchFamily="18" charset="0"/>
                </a:rPr>
                <a:t>Élèves ayant bénéficié d'un examen dentaire complet</a:t>
              </a:r>
              <a:endParaRPr lang="en-US" sz="145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6387412-E084-E4EA-8A0F-1B4862B37229}"/>
              </a:ext>
            </a:extLst>
          </p:cNvPr>
          <p:cNvGrpSpPr/>
          <p:nvPr/>
        </p:nvGrpSpPr>
        <p:grpSpPr>
          <a:xfrm>
            <a:off x="2924746" y="3130154"/>
            <a:ext cx="1629568" cy="2175768"/>
            <a:chOff x="2967833" y="3130154"/>
            <a:chExt cx="1629568" cy="2175768"/>
          </a:xfrm>
        </p:grpSpPr>
        <p:sp>
          <p:nvSpPr>
            <p:cNvPr id="7" name="Text 5"/>
            <p:cNvSpPr/>
            <p:nvPr/>
          </p:nvSpPr>
          <p:spPr>
            <a:xfrm>
              <a:off x="3126583" y="3130154"/>
              <a:ext cx="1312068" cy="6236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4875"/>
                </a:lnSpc>
              </a:pPr>
              <a:r>
                <a:rPr lang="en-US" sz="4875" b="1" dirty="0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996</a:t>
              </a:r>
              <a:endParaRPr lang="en-US" sz="487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6"/>
            <p:cNvSpPr/>
            <p:nvPr/>
          </p:nvSpPr>
          <p:spPr>
            <a:xfrm>
              <a:off x="3170933" y="3989983"/>
              <a:ext cx="1223368" cy="29527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292"/>
                </a:lnSpc>
              </a:pPr>
              <a:r>
                <a:rPr lang="en-US" sz="1833" b="1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Scellements</a:t>
              </a:r>
              <a:endParaRPr lang="en-US" sz="18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7"/>
            <p:cNvSpPr/>
            <p:nvPr/>
          </p:nvSpPr>
          <p:spPr>
            <a:xfrm>
              <a:off x="2967833" y="4398665"/>
              <a:ext cx="1629568" cy="9072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375"/>
                </a:lnSpc>
              </a:pPr>
              <a:r>
                <a:rPr lang="en-US" sz="1458">
                  <a:solidFill>
                    <a:srgbClr val="2A2742"/>
                  </a:solidFill>
                  <a:latin typeface="Times New Roman" panose="02020603050405020304" pitchFamily="18" charset="0"/>
                  <a:ea typeface="Arimo" pitchFamily="34" charset="-122"/>
                  <a:cs typeface="Times New Roman" panose="02020603050405020304" pitchFamily="18" charset="0"/>
                </a:rPr>
                <a:t>Procédures préventives réalisées sur des dents saines</a:t>
              </a:r>
              <a:endParaRPr lang="en-US" sz="145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B2077E5-3C6D-3A02-4399-ECBAD5EEA715}"/>
              </a:ext>
            </a:extLst>
          </p:cNvPr>
          <p:cNvGrpSpPr/>
          <p:nvPr/>
        </p:nvGrpSpPr>
        <p:grpSpPr>
          <a:xfrm>
            <a:off x="5091461" y="3130154"/>
            <a:ext cx="1726108" cy="1892199"/>
            <a:chOff x="5744172" y="3130154"/>
            <a:chExt cx="1726108" cy="1892199"/>
          </a:xfrm>
        </p:grpSpPr>
        <p:sp>
          <p:nvSpPr>
            <p:cNvPr id="10" name="Text 8"/>
            <p:cNvSpPr/>
            <p:nvPr/>
          </p:nvSpPr>
          <p:spPr>
            <a:xfrm>
              <a:off x="5993161" y="3130154"/>
              <a:ext cx="1228130" cy="6236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4875"/>
                </a:lnSpc>
              </a:pPr>
              <a:r>
                <a:rPr lang="en-US" sz="4875" b="1" dirty="0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332</a:t>
              </a:r>
              <a:endParaRPr lang="en-US" sz="487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9"/>
            <p:cNvSpPr/>
            <p:nvPr/>
          </p:nvSpPr>
          <p:spPr>
            <a:xfrm>
              <a:off x="6037512" y="3989983"/>
              <a:ext cx="1139429" cy="29527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292"/>
                </a:lnSpc>
              </a:pPr>
              <a:r>
                <a:rPr lang="en-US" sz="1833" b="1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Soins de caries</a:t>
              </a:r>
              <a:endParaRPr lang="en-US" sz="18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10"/>
            <p:cNvSpPr/>
            <p:nvPr/>
          </p:nvSpPr>
          <p:spPr>
            <a:xfrm>
              <a:off x="5744172" y="4398665"/>
              <a:ext cx="1726108" cy="6236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375"/>
                </a:lnSpc>
              </a:pPr>
              <a:r>
                <a:rPr lang="en-US" sz="1458">
                  <a:solidFill>
                    <a:srgbClr val="2A2742"/>
                  </a:solidFill>
                  <a:latin typeface="Times New Roman" panose="02020603050405020304" pitchFamily="18" charset="0"/>
                  <a:ea typeface="Arimo" pitchFamily="34" charset="-122"/>
                  <a:cs typeface="Times New Roman" panose="02020603050405020304" pitchFamily="18" charset="0"/>
                </a:rPr>
                <a:t>Interventions curatives pour traiter les lésions existantes</a:t>
              </a:r>
              <a:endParaRPr lang="en-US" sz="145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B5EF62A-67E2-3796-DCF8-BC9365F73581}"/>
              </a:ext>
            </a:extLst>
          </p:cNvPr>
          <p:cNvGrpSpPr/>
          <p:nvPr/>
        </p:nvGrpSpPr>
        <p:grpSpPr>
          <a:xfrm>
            <a:off x="7354715" y="3130154"/>
            <a:ext cx="1944289" cy="2175768"/>
            <a:chOff x="8520510" y="3130154"/>
            <a:chExt cx="1944289" cy="2175768"/>
          </a:xfrm>
        </p:grpSpPr>
        <p:sp>
          <p:nvSpPr>
            <p:cNvPr id="13" name="Text 11"/>
            <p:cNvSpPr/>
            <p:nvPr/>
          </p:nvSpPr>
          <p:spPr>
            <a:xfrm>
              <a:off x="9117409" y="3130154"/>
              <a:ext cx="750490" cy="6236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4875"/>
                </a:lnSpc>
              </a:pPr>
              <a:r>
                <a:rPr lang="en-US" sz="4875" b="1" dirty="0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113</a:t>
              </a:r>
              <a:endParaRPr lang="en-US" sz="487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12"/>
            <p:cNvSpPr/>
            <p:nvPr/>
          </p:nvSpPr>
          <p:spPr>
            <a:xfrm>
              <a:off x="8880970" y="3989983"/>
              <a:ext cx="1223368" cy="3024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292"/>
                </a:lnSpc>
              </a:pPr>
              <a:r>
                <a:rPr lang="en-US" sz="1833" b="1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Détartrages</a:t>
              </a:r>
              <a:endParaRPr lang="en-US" sz="18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13"/>
            <p:cNvSpPr/>
            <p:nvPr/>
          </p:nvSpPr>
          <p:spPr>
            <a:xfrm>
              <a:off x="8520510" y="4398665"/>
              <a:ext cx="1944289" cy="9072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375"/>
                </a:lnSpc>
              </a:pPr>
              <a:r>
                <a:rPr lang="en-US" sz="1458">
                  <a:solidFill>
                    <a:srgbClr val="2A2742"/>
                  </a:solidFill>
                  <a:latin typeface="Times New Roman" panose="02020603050405020304" pitchFamily="18" charset="0"/>
                  <a:ea typeface="Arimo" pitchFamily="34" charset="-122"/>
                  <a:cs typeface="Times New Roman" panose="02020603050405020304" pitchFamily="18" charset="0"/>
                </a:rPr>
                <a:t>Nettoyages professionnels pour éliminer la plaque dentaire</a:t>
              </a:r>
              <a:endParaRPr lang="en-US" sz="1458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04F510F-E5D1-5DDE-C408-92F7D82705E6}"/>
              </a:ext>
            </a:extLst>
          </p:cNvPr>
          <p:cNvGrpSpPr/>
          <p:nvPr/>
        </p:nvGrpSpPr>
        <p:grpSpPr>
          <a:xfrm>
            <a:off x="9836151" y="3130154"/>
            <a:ext cx="1944289" cy="2175768"/>
            <a:chOff x="8520510" y="3130154"/>
            <a:chExt cx="1944289" cy="2175768"/>
          </a:xfrm>
        </p:grpSpPr>
        <p:sp>
          <p:nvSpPr>
            <p:cNvPr id="21" name="Text 11">
              <a:extLst>
                <a:ext uri="{FF2B5EF4-FFF2-40B4-BE49-F238E27FC236}">
                  <a16:creationId xmlns:a16="http://schemas.microsoft.com/office/drawing/2014/main" id="{7A7373F7-1A2B-C8CB-5C5A-E6B916E2CFDE}"/>
                </a:ext>
              </a:extLst>
            </p:cNvPr>
            <p:cNvSpPr/>
            <p:nvPr/>
          </p:nvSpPr>
          <p:spPr>
            <a:xfrm>
              <a:off x="9117409" y="3130154"/>
              <a:ext cx="750490" cy="6236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4875"/>
                </a:lnSpc>
              </a:pPr>
              <a:r>
                <a:rPr lang="en-US" sz="4875" b="1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11</a:t>
              </a:r>
              <a:endParaRPr lang="en-US" sz="487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12">
              <a:extLst>
                <a:ext uri="{FF2B5EF4-FFF2-40B4-BE49-F238E27FC236}">
                  <a16:creationId xmlns:a16="http://schemas.microsoft.com/office/drawing/2014/main" id="{F0DF109B-0C2C-FBFD-CA4B-E4F3030DBE31}"/>
                </a:ext>
              </a:extLst>
            </p:cNvPr>
            <p:cNvSpPr/>
            <p:nvPr/>
          </p:nvSpPr>
          <p:spPr>
            <a:xfrm>
              <a:off x="8880970" y="3989983"/>
              <a:ext cx="1223368" cy="3024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292"/>
                </a:lnSpc>
              </a:pPr>
              <a:r>
                <a:rPr lang="en-US" sz="1833" b="1">
                  <a:solidFill>
                    <a:srgbClr val="2A2742"/>
                  </a:solidFill>
                  <a:latin typeface="Times New Roman" panose="02020603050405020304" pitchFamily="18" charset="0"/>
                  <a:ea typeface="Outfit Extra Bold" pitchFamily="34" charset="-122"/>
                  <a:cs typeface="Times New Roman" panose="02020603050405020304" pitchFamily="18" charset="0"/>
                </a:rPr>
                <a:t>Extractions</a:t>
              </a:r>
              <a:endParaRPr lang="en-US" sz="18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13">
              <a:extLst>
                <a:ext uri="{FF2B5EF4-FFF2-40B4-BE49-F238E27FC236}">
                  <a16:creationId xmlns:a16="http://schemas.microsoft.com/office/drawing/2014/main" id="{AB12D011-7EC9-4D79-4448-28BD74E301BB}"/>
                </a:ext>
              </a:extLst>
            </p:cNvPr>
            <p:cNvSpPr/>
            <p:nvPr/>
          </p:nvSpPr>
          <p:spPr>
            <a:xfrm>
              <a:off x="8520510" y="4398665"/>
              <a:ext cx="1944289" cy="9072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375"/>
                </a:lnSpc>
              </a:pPr>
              <a:r>
                <a:rPr lang="en-US" sz="1458" dirty="0" err="1">
                  <a:latin typeface="Times New Roman" panose="02020603050405020304" pitchFamily="18" charset="0"/>
                  <a:ea typeface="Arimo" pitchFamily="34" charset="-122"/>
                  <a:cs typeface="Times New Roman" panose="02020603050405020304" pitchFamily="18" charset="0"/>
                </a:rPr>
                <a:t>Dentaires</a:t>
              </a:r>
              <a:endParaRPr lang="en-US" sz="1458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0082" y="510778"/>
            <a:ext cx="4643834" cy="5804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41"/>
              </a:lnSpc>
            </a:pPr>
            <a:r>
              <a:rPr lang="en-US" sz="3625" b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Suivi Mensuel</a:t>
            </a:r>
            <a:endParaRPr lang="en-US" sz="36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50082" y="1555552"/>
            <a:ext cx="4855667" cy="2902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792" b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Comptes-rendus mensuels détaillés de Laxmi</a:t>
            </a:r>
            <a:endParaRPr lang="en-US" sz="179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50082" y="2495748"/>
            <a:ext cx="5786537" cy="297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  <a:buSzPct val="100000"/>
            </a:pPr>
            <a:endParaRPr lang="en-US" sz="14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50082" y="3220045"/>
            <a:ext cx="5786537" cy="297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  <a:buSzPct val="100000"/>
            </a:pPr>
            <a:endParaRPr lang="en-US" sz="145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Une image contenant texte, écriture manuscrite, document, encre&#10;&#10;Le contenu généré par l’IA peut être incorrect.">
            <a:extLst>
              <a:ext uri="{FF2B5EF4-FFF2-40B4-BE49-F238E27FC236}">
                <a16:creationId xmlns:a16="http://schemas.microsoft.com/office/drawing/2014/main" id="{AF269FE4-3549-8282-F20A-3281BF088D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619" y="153194"/>
            <a:ext cx="54234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personne, Visage humain, sourire&#10;&#10;Le contenu généré par l’IA peut être incorrect.">
            <a:extLst>
              <a:ext uri="{FF2B5EF4-FFF2-40B4-BE49-F238E27FC236}">
                <a16:creationId xmlns:a16="http://schemas.microsoft.com/office/drawing/2014/main" id="{3C6019CB-A91B-B4DC-0C9C-0E46D46CE3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7457" cy="6858000"/>
          </a:xfrm>
          <a:prstGeom prst="rect">
            <a:avLst/>
          </a:prstGeom>
        </p:spPr>
      </p:pic>
      <p:pic>
        <p:nvPicPr>
          <p:cNvPr id="9" name="Image 8" descr="Une image contenant habits, personne, sourire, arbre&#10;&#10;Le contenu généré par l’IA peut être incorrect.">
            <a:extLst>
              <a:ext uri="{FF2B5EF4-FFF2-40B4-BE49-F238E27FC236}">
                <a16:creationId xmlns:a16="http://schemas.microsoft.com/office/drawing/2014/main" id="{F91254E3-C42E-CC58-E5BF-C07ABF6D09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631" y="86497"/>
            <a:ext cx="476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9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personne, plein air, chaussures&#10;&#10;Le contenu généré par l’IA peut être incorrect.">
            <a:extLst>
              <a:ext uri="{FF2B5EF4-FFF2-40B4-BE49-F238E27FC236}">
                <a16:creationId xmlns:a16="http://schemas.microsoft.com/office/drawing/2014/main" id="{41DCEEAA-2745-2389-6D35-97A5D923C6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1" y="0"/>
            <a:ext cx="5313718" cy="6858000"/>
          </a:xfrm>
          <a:prstGeom prst="rect">
            <a:avLst/>
          </a:prstGeom>
        </p:spPr>
      </p:pic>
      <p:pic>
        <p:nvPicPr>
          <p:cNvPr id="5" name="Image 4" descr="Une image contenant habits, chaussures, plein air, personne&#10;&#10;Le contenu généré par l’IA peut être incorrect.">
            <a:extLst>
              <a:ext uri="{FF2B5EF4-FFF2-40B4-BE49-F238E27FC236}">
                <a16:creationId xmlns:a16="http://schemas.microsoft.com/office/drawing/2014/main" id="{E0686031-5B01-1787-FA74-0F3190070E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389" y="0"/>
            <a:ext cx="5407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60F699-9332-42AE-E8B4-D96A707E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Evolution de mon activité au dispensaire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2376D1-81BC-DED8-FD9C-FD83DF060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. Annulation de </a:t>
            </a:r>
            <a:r>
              <a:rPr lang="en-US" sz="2000" dirty="0" err="1"/>
              <a:t>notre</a:t>
            </a:r>
            <a:r>
              <a:rPr lang="en-US" sz="2000" dirty="0"/>
              <a:t> voyage </a:t>
            </a:r>
            <a:r>
              <a:rPr lang="en-US" sz="2000" dirty="0" err="1"/>
              <a:t>prevu</a:t>
            </a:r>
            <a:r>
              <a:rPr lang="en-US" sz="2000" dirty="0"/>
              <a:t> le 9 mars 2020, pour cause de Covid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. Mon premier séjour à lieu </a:t>
            </a:r>
            <a:r>
              <a:rPr lang="en-US" sz="2000" dirty="0" err="1"/>
              <a:t>en</a:t>
            </a:r>
            <a:r>
              <a:rPr lang="en-US" sz="2000" dirty="0"/>
              <a:t> Automne 2022  avec Michel BERGOIN, </a:t>
            </a:r>
            <a:r>
              <a:rPr lang="en-US" sz="2000" dirty="0" err="1"/>
              <a:t>dentiste</a:t>
            </a:r>
            <a:r>
              <a:rPr lang="en-US" sz="2000" dirty="0"/>
              <a:t> de CHAMBERY qui a déjà </a:t>
            </a:r>
            <a:r>
              <a:rPr lang="en-US" sz="2000" dirty="0" err="1"/>
              <a:t>plusieurs</a:t>
            </a:r>
            <a:r>
              <a:rPr lang="en-US" sz="2000" dirty="0"/>
              <a:t> missions à son </a:t>
            </a:r>
            <a:r>
              <a:rPr lang="en-US" sz="2000" dirty="0" err="1"/>
              <a:t>actif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Espace réservé pour une image  11" descr="Une image contenant personne, habits, Visage humain, moine&#10;&#10;Le contenu généré par l’IA peut être incorrect.">
            <a:extLst>
              <a:ext uri="{FF2B5EF4-FFF2-40B4-BE49-F238E27FC236}">
                <a16:creationId xmlns:a16="http://schemas.microsoft.com/office/drawing/2014/main" id="{F7739422-31FC-6208-A072-2E8BE94797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983A283D-050B-9D37-8EBD-F22BC75DE2A0}"/>
              </a:ext>
            </a:extLst>
          </p:cNvPr>
          <p:cNvSpPr/>
          <p:nvPr/>
        </p:nvSpPr>
        <p:spPr>
          <a:xfrm>
            <a:off x="8442960" y="1303789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646536-0DA8-F338-25D8-2B26F1B912D1}"/>
              </a:ext>
            </a:extLst>
          </p:cNvPr>
          <p:cNvSpPr txBox="1"/>
          <p:nvPr/>
        </p:nvSpPr>
        <p:spPr>
          <a:xfrm>
            <a:off x="8153400" y="670560"/>
            <a:ext cx="155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C’est lui</a:t>
            </a:r>
          </a:p>
        </p:txBody>
      </p:sp>
    </p:spTree>
    <p:extLst>
      <p:ext uri="{BB962C8B-B14F-4D97-AF65-F5344CB8AC3E}">
        <p14:creationId xmlns:p14="http://schemas.microsoft.com/office/powerpoint/2010/main" val="1120056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2478" y="898526"/>
            <a:ext cx="4375448" cy="546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291"/>
              </a:lnSpc>
            </a:pPr>
            <a:r>
              <a:rPr lang="en-US" sz="3417" b="1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Perspectives d'Avenir</a:t>
            </a:r>
            <a:endParaRPr lang="en-US" sz="3417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632" y="1795364"/>
            <a:ext cx="1357114" cy="100826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31059" y="2270720"/>
            <a:ext cx="246063" cy="307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083"/>
              </a:lnSpc>
            </a:pPr>
            <a:r>
              <a:rPr lang="en-US" sz="1917" b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1917"/>
          </a:p>
        </p:txBody>
      </p:sp>
      <p:sp>
        <p:nvSpPr>
          <p:cNvPr id="5" name="Text 2"/>
          <p:cNvSpPr/>
          <p:nvPr/>
        </p:nvSpPr>
        <p:spPr>
          <a:xfrm>
            <a:off x="4207670" y="1970286"/>
            <a:ext cx="2187674" cy="273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Mission 2025</a:t>
            </a:r>
            <a:endParaRPr lang="en-US" sz="1708"/>
          </a:p>
        </p:txBody>
      </p:sp>
      <p:sp>
        <p:nvSpPr>
          <p:cNvPr id="6" name="Text 3"/>
          <p:cNvSpPr/>
          <p:nvPr/>
        </p:nvSpPr>
        <p:spPr>
          <a:xfrm>
            <a:off x="4207669" y="2348707"/>
            <a:ext cx="2916733" cy="279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375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Contrôler toutes les classes restantes</a:t>
            </a:r>
            <a:endParaRPr lang="en-US" sz="1375"/>
          </a:p>
        </p:txBody>
      </p:sp>
      <p:sp>
        <p:nvSpPr>
          <p:cNvPr id="7" name="Shape 4"/>
          <p:cNvSpPr/>
          <p:nvPr/>
        </p:nvSpPr>
        <p:spPr>
          <a:xfrm>
            <a:off x="4076403" y="2817515"/>
            <a:ext cx="7459464" cy="9525"/>
          </a:xfrm>
          <a:prstGeom prst="roundRect">
            <a:avLst>
              <a:gd name="adj" fmla="val 771749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fr-FR" sz="150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976" y="2847281"/>
            <a:ext cx="2714328" cy="100826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231059" y="3197622"/>
            <a:ext cx="246063" cy="307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083"/>
              </a:lnSpc>
            </a:pPr>
            <a:r>
              <a:rPr lang="en-US" sz="1917" b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1917"/>
          </a:p>
        </p:txBody>
      </p:sp>
      <p:sp>
        <p:nvSpPr>
          <p:cNvPr id="10" name="Text 6"/>
          <p:cNvSpPr/>
          <p:nvPr/>
        </p:nvSpPr>
        <p:spPr>
          <a:xfrm>
            <a:off x="4886226" y="3022203"/>
            <a:ext cx="2187674" cy="273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Formation continue</a:t>
            </a:r>
            <a:endParaRPr lang="en-US" sz="1708"/>
          </a:p>
        </p:txBody>
      </p:sp>
      <p:sp>
        <p:nvSpPr>
          <p:cNvPr id="11" name="Text 7"/>
          <p:cNvSpPr/>
          <p:nvPr/>
        </p:nvSpPr>
        <p:spPr>
          <a:xfrm>
            <a:off x="4886226" y="3400623"/>
            <a:ext cx="5760144" cy="279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375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Renforcer les compétences de Laxmi (et former d'autres personnels </a:t>
            </a:r>
            <a:r>
              <a:rPr lang="en-US" sz="1375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locaux</a:t>
            </a:r>
            <a:r>
              <a:rPr lang="en-US" sz="1375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?)</a:t>
            </a:r>
            <a:endParaRPr lang="en-US" sz="1375"/>
          </a:p>
        </p:txBody>
      </p:sp>
      <p:sp>
        <p:nvSpPr>
          <p:cNvPr id="12" name="Shape 8"/>
          <p:cNvSpPr/>
          <p:nvPr/>
        </p:nvSpPr>
        <p:spPr>
          <a:xfrm>
            <a:off x="4754959" y="3869432"/>
            <a:ext cx="6780907" cy="9525"/>
          </a:xfrm>
          <a:prstGeom prst="roundRect">
            <a:avLst>
              <a:gd name="adj" fmla="val 771749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fr-FR" sz="150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419" y="3899198"/>
            <a:ext cx="4071442" cy="100826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231059" y="4249539"/>
            <a:ext cx="246063" cy="307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083"/>
              </a:lnSpc>
            </a:pPr>
            <a:r>
              <a:rPr lang="en-US" sz="1917" b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1917"/>
          </a:p>
        </p:txBody>
      </p:sp>
      <p:sp>
        <p:nvSpPr>
          <p:cNvPr id="15" name="Text 10"/>
          <p:cNvSpPr/>
          <p:nvPr/>
        </p:nvSpPr>
        <p:spPr>
          <a:xfrm>
            <a:off x="5564783" y="4074120"/>
            <a:ext cx="3010098" cy="273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Objectif final</a:t>
            </a:r>
            <a:endParaRPr lang="en-US" sz="1708"/>
          </a:p>
        </p:txBody>
      </p:sp>
      <p:sp>
        <p:nvSpPr>
          <p:cNvPr id="16" name="Text 11"/>
          <p:cNvSpPr/>
          <p:nvPr/>
        </p:nvSpPr>
        <p:spPr>
          <a:xfrm>
            <a:off x="5564783" y="4452541"/>
            <a:ext cx="3903663" cy="2799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13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RÉDUCTION PROGRESSIVE des </a:t>
            </a:r>
            <a:r>
              <a:rPr lang="fr-FR" sz="1375" noProof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besoins</a:t>
            </a:r>
            <a:r>
              <a:rPr lang="en-US" sz="13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</a:t>
            </a:r>
            <a:r>
              <a:rPr lang="en-US" sz="1375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soins</a:t>
            </a:r>
            <a:r>
              <a:rPr lang="en-US" sz="1375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375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dentaires</a:t>
            </a:r>
            <a:endParaRPr lang="en-US" sz="1375" dirty="0"/>
          </a:p>
        </p:txBody>
      </p:sp>
      <p:sp>
        <p:nvSpPr>
          <p:cNvPr id="17" name="Shape 12"/>
          <p:cNvSpPr/>
          <p:nvPr/>
        </p:nvSpPr>
        <p:spPr>
          <a:xfrm>
            <a:off x="5433517" y="4921349"/>
            <a:ext cx="6102350" cy="9525"/>
          </a:xfrm>
          <a:prstGeom prst="roundRect">
            <a:avLst>
              <a:gd name="adj" fmla="val 771749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fr-FR" sz="1500"/>
          </a:p>
        </p:txBody>
      </p:sp>
      <p:sp>
        <p:nvSpPr>
          <p:cNvPr id="20" name="Text 14"/>
          <p:cNvSpPr/>
          <p:nvPr/>
        </p:nvSpPr>
        <p:spPr>
          <a:xfrm>
            <a:off x="6461919" y="5335588"/>
            <a:ext cx="2187674" cy="273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endParaRPr lang="en-US" sz="1708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1216BE6-AAFB-88BF-65A7-975CB629EC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65023B-E4DB-1DA3-74EC-C44959FDB203}"/>
              </a:ext>
            </a:extLst>
          </p:cNvPr>
          <p:cNvSpPr txBox="1"/>
          <p:nvPr/>
        </p:nvSpPr>
        <p:spPr>
          <a:xfrm>
            <a:off x="174171" y="275338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Dernière classe vue par Laxmi fin août dernier</a:t>
            </a:r>
          </a:p>
        </p:txBody>
      </p:sp>
      <p:pic>
        <p:nvPicPr>
          <p:cNvPr id="6" name="Image 5" descr="Une image contenant habits, personne, plein air, groupe&#10;&#10;Le contenu généré par l’IA peut être incorrect.">
            <a:extLst>
              <a:ext uri="{FF2B5EF4-FFF2-40B4-BE49-F238E27FC236}">
                <a16:creationId xmlns:a16="http://schemas.microsoft.com/office/drawing/2014/main" id="{63B0E150-013D-2B7D-4B8C-EEF066EA1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899" y="0"/>
            <a:ext cx="6705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AD304-8DF0-F94D-38F6-BC043ACF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Ici, Michel BERGOIN en 2018</a:t>
            </a:r>
          </a:p>
        </p:txBody>
      </p:sp>
      <p:pic>
        <p:nvPicPr>
          <p:cNvPr id="6" name="Espace réservé pour une image  5" descr="Une image contenant habits, personne, plein air, Visage humain&#10;&#10;Le contenu généré par l’IA peut être incorrect.">
            <a:extLst>
              <a:ext uri="{FF2B5EF4-FFF2-40B4-BE49-F238E27FC236}">
                <a16:creationId xmlns:a16="http://schemas.microsoft.com/office/drawing/2014/main" id="{16CEA060-5451-9BC7-409F-6E31FF1E76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80" r="7980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A7D2DF-508D-A46F-0C01-2E6C3996D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/>
              <a:t>Par rapport à 2025, </a:t>
            </a:r>
          </a:p>
          <a:p>
            <a:pPr algn="ctr"/>
            <a:r>
              <a:rPr lang="fr-FR" dirty="0"/>
              <a:t>c’était un peu rustique !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Depuis 2018, on s’est rendu compte que se déplacer dans les écoles pour faire un dépistage était une perte de temps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99% des enfants ont des caries, donc il vaut mieux les faire tous venir au cabinet dentaire.</a:t>
            </a:r>
          </a:p>
        </p:txBody>
      </p:sp>
    </p:spTree>
    <p:extLst>
      <p:ext uri="{BB962C8B-B14F-4D97-AF65-F5344CB8AC3E}">
        <p14:creationId xmlns:p14="http://schemas.microsoft.com/office/powerpoint/2010/main" val="351102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pour une image  7" descr="Une image contenant habits, personne, intérieur, scène&#10;&#10;Le contenu généré par l’IA peut être incorrect.">
            <a:extLst>
              <a:ext uri="{FF2B5EF4-FFF2-40B4-BE49-F238E27FC236}">
                <a16:creationId xmlns:a16="http://schemas.microsoft.com/office/drawing/2014/main" id="{240D132C-4E5E-E77C-576B-734B80FCD5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43E631-1A0F-3258-943C-C258125A9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4043356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Grosse </a:t>
            </a:r>
            <a:r>
              <a:rPr lang="en-US" sz="2000" dirty="0" err="1"/>
              <a:t>activité</a:t>
            </a:r>
            <a:r>
              <a:rPr lang="en-US" sz="2000" dirty="0"/>
              <a:t> de </a:t>
            </a:r>
            <a:r>
              <a:rPr lang="en-US" sz="2000" dirty="0" err="1"/>
              <a:t>soins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     </a:t>
            </a:r>
            <a:r>
              <a:rPr lang="en-US" sz="2000" dirty="0" err="1"/>
              <a:t>relais</a:t>
            </a:r>
            <a:r>
              <a:rPr lang="en-US" sz="2000" dirty="0"/>
              <a:t> avec Michel, dans </a:t>
            </a:r>
            <a:r>
              <a:rPr lang="en-US" sz="2000" dirty="0" err="1"/>
              <a:t>l’ancien</a:t>
            </a:r>
            <a:r>
              <a:rPr lang="en-US" sz="2000" dirty="0"/>
              <a:t> cabinet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262 patients </a:t>
            </a:r>
            <a:r>
              <a:rPr lang="en-US" sz="2000" dirty="0" err="1"/>
              <a:t>vus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2 </a:t>
            </a:r>
            <a:r>
              <a:rPr lang="en-US" sz="2000" dirty="0" err="1"/>
              <a:t>semaines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461 caries </a:t>
            </a:r>
            <a:r>
              <a:rPr lang="en-US" sz="2000" dirty="0" err="1"/>
              <a:t>traitées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102 extractions </a:t>
            </a:r>
            <a:r>
              <a:rPr lang="en-US" sz="2000" dirty="0" err="1"/>
              <a:t>dont</a:t>
            </a:r>
            <a:r>
              <a:rPr lang="en-US" sz="2000" dirty="0"/>
              <a:t> 52 premières </a:t>
            </a:r>
            <a:r>
              <a:rPr lang="en-US" sz="2000" dirty="0" err="1"/>
              <a:t>molaires</a:t>
            </a:r>
            <a:r>
              <a:rPr lang="en-US" sz="2000" dirty="0"/>
              <a:t> </a:t>
            </a:r>
            <a:r>
              <a:rPr lang="en-US" sz="2000" dirty="0" err="1"/>
              <a:t>définitives</a:t>
            </a:r>
            <a:r>
              <a:rPr lang="en-US" sz="2000" dirty="0"/>
              <a:t> chez de jeunes enfants</a:t>
            </a:r>
          </a:p>
        </p:txBody>
      </p:sp>
    </p:spTree>
    <p:extLst>
      <p:ext uri="{BB962C8B-B14F-4D97-AF65-F5344CB8AC3E}">
        <p14:creationId xmlns:p14="http://schemas.microsoft.com/office/powerpoint/2010/main" val="356765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77A89A-B054-E0E3-290D-ABE5860A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Automne 2023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2D8979-5D63-28E2-1771-3210E965C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Michel BERGOIN </a:t>
            </a:r>
            <a:r>
              <a:rPr lang="en-US" sz="2200" err="1"/>
              <a:t>n’ayant</a:t>
            </a:r>
            <a:r>
              <a:rPr lang="en-US" sz="2200"/>
              <a:t> pas </a:t>
            </a:r>
            <a:r>
              <a:rPr lang="en-US" sz="2200" err="1"/>
              <a:t>pu</a:t>
            </a:r>
            <a:r>
              <a:rPr lang="en-US" sz="2200"/>
              <a:t> </a:t>
            </a:r>
            <a:r>
              <a:rPr lang="en-US" sz="2200" err="1"/>
              <a:t>partir</a:t>
            </a:r>
            <a:r>
              <a:rPr lang="en-US" sz="2200"/>
              <a:t> au </a:t>
            </a:r>
            <a:r>
              <a:rPr lang="en-US" sz="2200" err="1"/>
              <a:t>Népal</a:t>
            </a:r>
            <a:r>
              <a:rPr lang="en-US" sz="2200"/>
              <a:t> </a:t>
            </a:r>
            <a:r>
              <a:rPr lang="en-US" sz="2200" err="1"/>
              <a:t>cet</a:t>
            </a:r>
            <a:r>
              <a:rPr lang="en-US" sz="2200"/>
              <a:t> </a:t>
            </a:r>
            <a:r>
              <a:rPr lang="en-US" sz="2200" err="1"/>
              <a:t>automne</a:t>
            </a:r>
            <a:r>
              <a:rPr lang="en-US" sz="2200"/>
              <a:t> </a:t>
            </a:r>
            <a:r>
              <a:rPr lang="en-US" sz="2200" err="1"/>
              <a:t>là</a:t>
            </a:r>
            <a:r>
              <a:rPr lang="en-US" sz="2200"/>
              <a:t>, </a:t>
            </a:r>
            <a:r>
              <a:rPr lang="en-US" sz="2200" err="1"/>
              <a:t>c’est</a:t>
            </a:r>
            <a:r>
              <a:rPr lang="en-US" sz="2200"/>
              <a:t> avec un confrère de STRASBOURG, Freddy FRANK, que </a:t>
            </a:r>
            <a:r>
              <a:rPr lang="en-US" sz="2200" err="1"/>
              <a:t>j’y</a:t>
            </a:r>
            <a:r>
              <a:rPr lang="en-US" sz="2200"/>
              <a:t> </a:t>
            </a:r>
            <a:r>
              <a:rPr lang="en-US" sz="2200" err="1"/>
              <a:t>retourne</a:t>
            </a:r>
            <a:r>
              <a:rPr lang="en-US" sz="220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F45552-FEC1-D972-93D3-29B5A7BBE009}"/>
              </a:ext>
            </a:extLst>
          </p:cNvPr>
          <p:cNvSpPr txBox="1"/>
          <p:nvPr/>
        </p:nvSpPr>
        <p:spPr>
          <a:xfrm>
            <a:off x="10790583" y="1597430"/>
            <a:ext cx="1409360" cy="523220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lui</a:t>
            </a:r>
          </a:p>
        </p:txBody>
      </p:sp>
      <p:sp>
        <p:nvSpPr>
          <p:cNvPr id="10" name="Flèche vers la gauche 9">
            <a:extLst>
              <a:ext uri="{FF2B5EF4-FFF2-40B4-BE49-F238E27FC236}">
                <a16:creationId xmlns:a16="http://schemas.microsoft.com/office/drawing/2014/main" id="{B4A6D3DB-8B02-6DB0-3895-0ADD816AE8BA}"/>
              </a:ext>
            </a:extLst>
          </p:cNvPr>
          <p:cNvSpPr/>
          <p:nvPr/>
        </p:nvSpPr>
        <p:spPr>
          <a:xfrm>
            <a:off x="10790583" y="2428673"/>
            <a:ext cx="978408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495798-1B01-F092-015E-72E93E3FFC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486" y="32770"/>
            <a:ext cx="4986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0E9947-7C35-47DF-3138-C67AECEB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Nouveau fauteuil dentaire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D3C4ED-F19E-FEFA-D527-CCE06B2C7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. Nous </a:t>
            </a:r>
            <a:r>
              <a:rPr lang="en-US" sz="2000" dirty="0" err="1"/>
              <a:t>allons</a:t>
            </a:r>
            <a:r>
              <a:rPr lang="en-US" sz="2000" dirty="0"/>
              <a:t> </a:t>
            </a:r>
            <a:r>
              <a:rPr lang="en-US" sz="2000" dirty="0" err="1"/>
              <a:t>notamment</a:t>
            </a:r>
            <a:r>
              <a:rPr lang="en-US" sz="2000" dirty="0"/>
              <a:t> </a:t>
            </a:r>
            <a:r>
              <a:rPr lang="en-US" sz="2000" dirty="0" err="1"/>
              <a:t>superviser</a:t>
            </a:r>
            <a:r>
              <a:rPr lang="en-US" sz="2000" dirty="0"/>
              <a:t> </a:t>
            </a:r>
            <a:r>
              <a:rPr lang="en-US" sz="2000" dirty="0" err="1"/>
              <a:t>l’installation</a:t>
            </a:r>
            <a:r>
              <a:rPr lang="en-US" sz="2000" dirty="0"/>
              <a:t> d’un nouveau fauteuil </a:t>
            </a:r>
            <a:r>
              <a:rPr lang="en-US" sz="2000" dirty="0" err="1"/>
              <a:t>dentaire</a:t>
            </a:r>
            <a:r>
              <a:rPr lang="en-US" sz="2000" dirty="0"/>
              <a:t>, </a:t>
            </a:r>
            <a:r>
              <a:rPr lang="en-US" sz="2000" dirty="0" err="1"/>
              <a:t>l’ancien</a:t>
            </a:r>
            <a:r>
              <a:rPr lang="en-US" sz="2000" dirty="0"/>
              <a:t> </a:t>
            </a:r>
            <a:r>
              <a:rPr lang="en-US" sz="2000" dirty="0" err="1"/>
              <a:t>était</a:t>
            </a:r>
            <a:r>
              <a:rPr lang="en-US" sz="2000" dirty="0"/>
              <a:t> </a:t>
            </a:r>
            <a:r>
              <a:rPr lang="en-US" sz="2000" dirty="0" err="1"/>
              <a:t>vraiment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bout de course. On </a:t>
            </a:r>
            <a:r>
              <a:rPr lang="en-US" sz="2000" dirty="0" err="1"/>
              <a:t>déplace</a:t>
            </a:r>
            <a:r>
              <a:rPr lang="en-US" sz="2000" dirty="0"/>
              <a:t> le cabinet dans l’ancienne </a:t>
            </a:r>
            <a:r>
              <a:rPr lang="en-US" sz="2000" dirty="0" err="1"/>
              <a:t>maternité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. Cette installation a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rendue</a:t>
            </a:r>
            <a:r>
              <a:rPr lang="en-US" sz="2000" dirty="0"/>
              <a:t> possible grace à Simone JARRE, qui </a:t>
            </a:r>
            <a:r>
              <a:rPr lang="en-US" sz="2000" dirty="0" err="1"/>
              <a:t>en</a:t>
            </a:r>
            <a:r>
              <a:rPr lang="en-US" sz="2000" dirty="0"/>
              <a:t> a </a:t>
            </a:r>
            <a:r>
              <a:rPr lang="en-US" sz="2000" dirty="0" err="1"/>
              <a:t>obtenu</a:t>
            </a:r>
            <a:r>
              <a:rPr lang="en-US" sz="2000" dirty="0"/>
              <a:t> le </a:t>
            </a:r>
            <a:r>
              <a:rPr lang="en-US" sz="2000" dirty="0" err="1"/>
              <a:t>financement</a:t>
            </a:r>
            <a:r>
              <a:rPr lang="en-US" sz="2000" dirty="0"/>
              <a:t>  par  la </a:t>
            </a:r>
            <a:r>
              <a:rPr lang="en-US" sz="2000" dirty="0" err="1"/>
              <a:t>Mutuelle</a:t>
            </a:r>
            <a:r>
              <a:rPr lang="en-US" sz="2000" dirty="0"/>
              <a:t> Générale de Paris.</a:t>
            </a:r>
          </a:p>
          <a:p>
            <a:endParaRPr lang="en-US" sz="2000" dirty="0"/>
          </a:p>
        </p:txBody>
      </p:sp>
      <p:pic>
        <p:nvPicPr>
          <p:cNvPr id="7" name="Image 6" descr="Une image contenant intérieur, Équipement médical, mur, meubles&#10;&#10;Description générée automatiquement">
            <a:extLst>
              <a:ext uri="{FF2B5EF4-FFF2-40B4-BE49-F238E27FC236}">
                <a16:creationId xmlns:a16="http://schemas.microsoft.com/office/drawing/2014/main" id="{E44ECC43-E730-256C-70B6-953532D7C0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5" name="Image 4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8E8D07CE-204D-6DF6-8EB4-8F91F579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190" y="5233263"/>
            <a:ext cx="1334144" cy="13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2B8F82F-6A49-A792-8D0D-8515B59B2C9A}"/>
              </a:ext>
            </a:extLst>
          </p:cNvPr>
          <p:cNvSpPr txBox="1"/>
          <p:nvPr/>
        </p:nvSpPr>
        <p:spPr>
          <a:xfrm>
            <a:off x="1435395" y="765544"/>
            <a:ext cx="90449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Constat :</a:t>
            </a:r>
          </a:p>
          <a:p>
            <a:r>
              <a:rPr lang="fr-FR"/>
              <a:t> </a:t>
            </a:r>
          </a:p>
          <a:p>
            <a:r>
              <a:rPr lang="fr-FR"/>
              <a:t>Il n’est pas très utile pour la population d’avoir 2 dentistes qui travaillent pendant 15 jours,</a:t>
            </a:r>
          </a:p>
          <a:p>
            <a:r>
              <a:rPr lang="fr-FR"/>
              <a:t>puis plus personne pendant le reste de l’année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B89CF7-9A41-39DB-BBE6-9DE361814B81}"/>
              </a:ext>
            </a:extLst>
          </p:cNvPr>
          <p:cNvSpPr txBox="1"/>
          <p:nvPr/>
        </p:nvSpPr>
        <p:spPr>
          <a:xfrm>
            <a:off x="1435395" y="1350334"/>
            <a:ext cx="80189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,</a:t>
            </a:r>
          </a:p>
          <a:p>
            <a:endParaRPr lang="fr-FR" dirty="0"/>
          </a:p>
          <a:p>
            <a:r>
              <a:rPr lang="fr-FR" dirty="0"/>
              <a:t>Il est bien plus intéressant de former Laxmi à des gestes simples qui sont à sa portée, car elle est présente toute l’année au dispensaire.</a:t>
            </a:r>
          </a:p>
          <a:p>
            <a:endParaRPr lang="fr-FR" dirty="0"/>
          </a:p>
          <a:p>
            <a:r>
              <a:rPr lang="fr-FR" dirty="0"/>
              <a:t>Le contexte de REEGAUN fait que nous ne pourrons sans doute jamais y réaliser les traitements sophistiqués que l’on connait chez nous : Couronnes, bridges, dentiers, implants, pour des raisons financières bien évidemment.</a:t>
            </a:r>
          </a:p>
          <a:p>
            <a:endParaRPr lang="fr-FR" dirty="0"/>
          </a:p>
          <a:p>
            <a:r>
              <a:rPr lang="fr-FR" dirty="0"/>
              <a:t>La prophylaxie dentaire est une réponse à ce problème. Partant du principe que </a:t>
            </a:r>
            <a:r>
              <a:rPr lang="fr-FR" dirty="0">
                <a:solidFill>
                  <a:srgbClr val="FF0000"/>
                </a:solidFill>
              </a:rPr>
              <a:t>la carie la plus facile à traiter est celle qui n’a pas eu lieu</a:t>
            </a:r>
            <a:r>
              <a:rPr lang="fr-FR" dirty="0"/>
              <a:t>, nous allons essayer de mettre en place des protocoles visant à en réduire la survenue.</a:t>
            </a:r>
          </a:p>
        </p:txBody>
      </p:sp>
    </p:spTree>
    <p:extLst>
      <p:ext uri="{BB962C8B-B14F-4D97-AF65-F5344CB8AC3E}">
        <p14:creationId xmlns:p14="http://schemas.microsoft.com/office/powerpoint/2010/main" val="7577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016FBE7-2275-ACF8-6F4D-70597BEB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FORMATION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4BD43A-79EB-6C98-5C0F-B9C0A45B8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Nous </a:t>
            </a:r>
            <a:r>
              <a:rPr lang="en-US" sz="2000" err="1"/>
              <a:t>allons</a:t>
            </a:r>
            <a:r>
              <a:rPr lang="en-US" sz="2000"/>
              <a:t> </a:t>
            </a:r>
            <a:r>
              <a:rPr lang="en-US" sz="2000" err="1"/>
              <a:t>aussi</a:t>
            </a:r>
            <a:r>
              <a:rPr lang="en-US" sz="2000"/>
              <a:t> commencer à changer </a:t>
            </a:r>
            <a:r>
              <a:rPr lang="en-US" sz="2000" err="1"/>
              <a:t>notre</a:t>
            </a:r>
            <a:r>
              <a:rPr lang="en-US" sz="2000"/>
              <a:t> mode </a:t>
            </a:r>
            <a:r>
              <a:rPr lang="en-US" sz="2000" err="1"/>
              <a:t>d’activité</a:t>
            </a:r>
            <a:r>
              <a:rPr lang="en-US" sz="2000"/>
              <a:t>, </a:t>
            </a:r>
            <a:r>
              <a:rPr lang="en-US" sz="2000" err="1"/>
              <a:t>puisque</a:t>
            </a:r>
            <a:r>
              <a:rPr lang="en-US" sz="2000"/>
              <a:t> nous </a:t>
            </a:r>
            <a:r>
              <a:rPr lang="en-US" sz="2000" err="1"/>
              <a:t>allons</a:t>
            </a:r>
            <a:r>
              <a:rPr lang="en-US" sz="2000"/>
              <a:t> très peu </a:t>
            </a:r>
            <a:r>
              <a:rPr lang="en-US" sz="2000" err="1"/>
              <a:t>travailler</a:t>
            </a:r>
            <a:r>
              <a:rPr lang="en-US" sz="2000"/>
              <a:t> nous-</a:t>
            </a:r>
            <a:r>
              <a:rPr lang="en-US" sz="2000" err="1"/>
              <a:t>mêmes</a:t>
            </a:r>
            <a:r>
              <a:rPr lang="en-US" sz="2000"/>
              <a:t>, </a:t>
            </a:r>
            <a:r>
              <a:rPr lang="en-US" sz="2000" err="1"/>
              <a:t>mais</a:t>
            </a:r>
            <a:r>
              <a:rPr lang="en-US" sz="2000"/>
              <a:t> par </a:t>
            </a:r>
            <a:r>
              <a:rPr lang="en-US" sz="2000" err="1"/>
              <a:t>contre</a:t>
            </a:r>
            <a:r>
              <a:rPr lang="en-US" sz="2000"/>
              <a:t> nous </a:t>
            </a:r>
            <a:r>
              <a:rPr lang="en-US" sz="2000" err="1"/>
              <a:t>allons</a:t>
            </a:r>
            <a:r>
              <a:rPr lang="en-US" sz="2000"/>
              <a:t>  former LAXMI aux </a:t>
            </a:r>
            <a:r>
              <a:rPr lang="en-US" sz="2000" err="1"/>
              <a:t>gestes</a:t>
            </a:r>
            <a:r>
              <a:rPr lang="en-US" sz="2000"/>
              <a:t> </a:t>
            </a:r>
            <a:r>
              <a:rPr lang="en-US" sz="2000" err="1"/>
              <a:t>dentaires</a:t>
            </a:r>
            <a:r>
              <a:rPr lang="en-US" sz="2000"/>
              <a:t> </a:t>
            </a:r>
            <a:r>
              <a:rPr lang="en-US" sz="2000" err="1"/>
              <a:t>efficaces</a:t>
            </a:r>
            <a:r>
              <a:rPr lang="en-US" sz="2000"/>
              <a:t> </a:t>
            </a:r>
            <a:r>
              <a:rPr lang="en-US" sz="2000" err="1"/>
              <a:t>qu’elle</a:t>
            </a:r>
            <a:r>
              <a:rPr lang="en-US" sz="2000"/>
              <a:t> doit </a:t>
            </a:r>
            <a:r>
              <a:rPr lang="en-US" sz="2000" err="1"/>
              <a:t>pratiquer</a:t>
            </a:r>
            <a:r>
              <a:rPr lang="en-US" sz="2000"/>
              <a:t> au </a:t>
            </a:r>
            <a:r>
              <a:rPr lang="en-US" sz="2000" err="1"/>
              <a:t>quotidien</a:t>
            </a:r>
            <a:r>
              <a:rPr lang="en-US" sz="200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" name="Espace réservé pour une image  5" descr="Une image contenant personne, habits, Visage humain, bébé&#10;&#10;Le contenu généré par l’IA peut être incorrect.">
            <a:extLst>
              <a:ext uri="{FF2B5EF4-FFF2-40B4-BE49-F238E27FC236}">
                <a16:creationId xmlns:a16="http://schemas.microsoft.com/office/drawing/2014/main" id="{0A60F86C-DB78-5139-6262-044B650BCA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538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15F870-7B88-4705-8F6B-560E4EC4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Automne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82C814-5B4E-F045-F671-A405B2464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825625"/>
            <a:ext cx="493346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Cette </a:t>
            </a:r>
            <a:r>
              <a:rPr lang="en-US" dirty="0" err="1"/>
              <a:t>année</a:t>
            </a:r>
            <a:r>
              <a:rPr lang="en-US" dirty="0"/>
              <a:t>,  je suis seul </a:t>
            </a:r>
            <a:r>
              <a:rPr lang="en-US" dirty="0" err="1"/>
              <a:t>dentiste</a:t>
            </a:r>
            <a:r>
              <a:rPr lang="en-US" dirty="0"/>
              <a:t>, </a:t>
            </a:r>
            <a:r>
              <a:rPr lang="en-US" dirty="0" err="1"/>
              <a:t>accompagné</a:t>
            </a:r>
            <a:r>
              <a:rPr lang="en-US" dirty="0"/>
              <a:t> par Pascale CHARVET, </a:t>
            </a:r>
            <a:r>
              <a:rPr lang="en-US" dirty="0" err="1"/>
              <a:t>institutrice</a:t>
            </a:r>
            <a:r>
              <a:rPr lang="en-US" dirty="0"/>
              <a:t> et Dominique LATHUILLE, entrepreneur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batiment</a:t>
            </a:r>
            <a:r>
              <a:rPr lang="en-US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 cause des </a:t>
            </a:r>
            <a:r>
              <a:rPr lang="en-US" dirty="0" err="1"/>
              <a:t>vacances</a:t>
            </a:r>
            <a:r>
              <a:rPr lang="en-US" dirty="0"/>
              <a:t>, il </a:t>
            </a:r>
            <a:r>
              <a:rPr lang="en-US" dirty="0" err="1"/>
              <a:t>n’y</a:t>
            </a:r>
            <a:r>
              <a:rPr lang="en-US" dirty="0"/>
              <a:t> a pas trop de travail au cabinet, et je passe </a:t>
            </a:r>
            <a:r>
              <a:rPr lang="en-US" dirty="0" err="1"/>
              <a:t>presque</a:t>
            </a:r>
            <a:r>
              <a:rPr lang="en-US" dirty="0"/>
              <a:t> </a:t>
            </a:r>
            <a:r>
              <a:rPr lang="en-US" dirty="0" err="1"/>
              <a:t>autant</a:t>
            </a:r>
            <a:r>
              <a:rPr lang="en-US" dirty="0"/>
              <a:t> de temps à </a:t>
            </a:r>
            <a:r>
              <a:rPr lang="en-US" dirty="0" err="1"/>
              <a:t>repeindre</a:t>
            </a:r>
            <a:r>
              <a:rPr lang="en-US" dirty="0"/>
              <a:t> le </a:t>
            </a:r>
            <a:r>
              <a:rPr lang="en-US" dirty="0" err="1"/>
              <a:t>toit</a:t>
            </a:r>
            <a:r>
              <a:rPr lang="en-US" dirty="0"/>
              <a:t> du </a:t>
            </a:r>
            <a:r>
              <a:rPr lang="en-US" dirty="0" err="1"/>
              <a:t>dispensaire</a:t>
            </a:r>
            <a:r>
              <a:rPr lang="en-US" dirty="0"/>
              <a:t> avec </a:t>
            </a:r>
            <a:r>
              <a:rPr lang="en-US" dirty="0" err="1"/>
              <a:t>eux</a:t>
            </a:r>
            <a:r>
              <a:rPr lang="en-US" dirty="0"/>
              <a:t> et RAJU, </a:t>
            </a:r>
            <a:r>
              <a:rPr lang="en-US" dirty="0" err="1"/>
              <a:t>qu’à</a:t>
            </a:r>
            <a:r>
              <a:rPr lang="en-US" dirty="0"/>
              <a:t> </a:t>
            </a:r>
            <a:r>
              <a:rPr lang="en-US" dirty="0" err="1"/>
              <a:t>travailler</a:t>
            </a:r>
            <a:r>
              <a:rPr lang="en-US" dirty="0"/>
              <a:t> au cabinet.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Je </a:t>
            </a:r>
            <a:r>
              <a:rPr lang="en-US" dirty="0" err="1"/>
              <a:t>peux</a:t>
            </a:r>
            <a:r>
              <a:rPr lang="en-US" dirty="0"/>
              <a:t> </a:t>
            </a:r>
            <a:r>
              <a:rPr lang="en-US" dirty="0" err="1"/>
              <a:t>néanmoins</a:t>
            </a:r>
            <a:r>
              <a:rPr lang="en-US" dirty="0"/>
              <a:t> me </a:t>
            </a:r>
            <a:r>
              <a:rPr lang="en-US" dirty="0" err="1"/>
              <a:t>rendre</a:t>
            </a:r>
            <a:r>
              <a:rPr lang="en-US" dirty="0"/>
              <a:t> </a:t>
            </a:r>
            <a:r>
              <a:rPr lang="en-US" dirty="0" err="1"/>
              <a:t>compte</a:t>
            </a:r>
            <a:r>
              <a:rPr lang="en-US" dirty="0"/>
              <a:t> que Laxmi </a:t>
            </a:r>
            <a:r>
              <a:rPr lang="en-US" dirty="0" err="1"/>
              <a:t>assimile</a:t>
            </a:r>
            <a:r>
              <a:rPr lang="en-US" dirty="0"/>
              <a:t> </a:t>
            </a:r>
            <a:r>
              <a:rPr lang="en-US" dirty="0" err="1"/>
              <a:t>parfaitement</a:t>
            </a:r>
            <a:r>
              <a:rPr lang="en-US" dirty="0"/>
              <a:t> les conseils </a:t>
            </a:r>
            <a:r>
              <a:rPr lang="en-US" dirty="0" err="1"/>
              <a:t>qu’on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a </a:t>
            </a:r>
            <a:r>
              <a:rPr lang="en-US" dirty="0" err="1"/>
              <a:t>donnés</a:t>
            </a:r>
            <a:r>
              <a:rPr lang="en-US" dirty="0"/>
              <a:t>. Elle </a:t>
            </a:r>
            <a:r>
              <a:rPr lang="en-US" dirty="0" err="1"/>
              <a:t>maîtrise</a:t>
            </a:r>
            <a:r>
              <a:rPr lang="en-US" dirty="0"/>
              <a:t> son </a:t>
            </a:r>
            <a:r>
              <a:rPr lang="en-US" dirty="0" err="1"/>
              <a:t>sujet</a:t>
            </a:r>
            <a:r>
              <a:rPr lang="en-US" dirty="0"/>
              <a:t> dans le cabinet et les extractions </a:t>
            </a:r>
            <a:r>
              <a:rPr lang="en-US" dirty="0" err="1"/>
              <a:t>dentaires</a:t>
            </a:r>
            <a:r>
              <a:rPr lang="en-US" dirty="0"/>
              <a:t> </a:t>
            </a:r>
            <a:r>
              <a:rPr lang="en-US" dirty="0" err="1"/>
              <a:t>n’ont</a:t>
            </a:r>
            <a:r>
              <a:rPr lang="en-US" dirty="0"/>
              <a:t> plus de secrets pour </a:t>
            </a:r>
            <a:r>
              <a:rPr lang="en-US" dirty="0" err="1"/>
              <a:t>elle</a:t>
            </a:r>
            <a:r>
              <a:rPr lang="en-US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Je commence à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 avec son aide un </a:t>
            </a:r>
            <a:r>
              <a:rPr lang="en-US" dirty="0" err="1"/>
              <a:t>protocole</a:t>
            </a:r>
            <a:r>
              <a:rPr lang="en-US" dirty="0"/>
              <a:t> de </a:t>
            </a:r>
            <a:r>
              <a:rPr lang="en-US" dirty="0" err="1"/>
              <a:t>prophylaxie</a:t>
            </a:r>
            <a:r>
              <a:rPr lang="en-US" dirty="0"/>
              <a:t> </a:t>
            </a:r>
            <a:r>
              <a:rPr lang="en-US" dirty="0" err="1"/>
              <a:t>dentaire</a:t>
            </a:r>
            <a:r>
              <a:rPr lang="en-US" dirty="0"/>
              <a:t>.</a:t>
            </a:r>
          </a:p>
        </p:txBody>
      </p:sp>
      <p:pic>
        <p:nvPicPr>
          <p:cNvPr id="10" name="Image 9" descr="Une image contenant plein air, ciel, toit, arbre&#10;&#10;Le contenu généré par l’IA peut être incorrect.">
            <a:extLst>
              <a:ext uri="{FF2B5EF4-FFF2-40B4-BE49-F238E27FC236}">
                <a16:creationId xmlns:a16="http://schemas.microsoft.com/office/drawing/2014/main" id="{40A8B884-BC87-5CFF-894B-2B953C55C9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5018" y="3085628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pour une image  5" descr="Une image contenant plein air, ciel, bâtiment, toit&#10;&#10;Le contenu généré par l’IA peut être incorrect.">
            <a:extLst>
              <a:ext uri="{FF2B5EF4-FFF2-40B4-BE49-F238E27FC236}">
                <a16:creationId xmlns:a16="http://schemas.microsoft.com/office/drawing/2014/main" id="{47F91E71-15AE-5D31-7DB4-8581CC2ACE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8" name="Image 7" descr="Une image contenant plein air, arbre, habits, bâtiment&#10;&#10;Le contenu généré par l’IA peut être incorrect.">
            <a:extLst>
              <a:ext uri="{FF2B5EF4-FFF2-40B4-BE49-F238E27FC236}">
                <a16:creationId xmlns:a16="http://schemas.microsoft.com/office/drawing/2014/main" id="{994E1B52-064E-D0D0-9FD3-AAC673A5AC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85713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829</Words>
  <Application>Microsoft Macintosh PowerPoint</Application>
  <PresentationFormat>Grand écran</PresentationFormat>
  <Paragraphs>113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Arimo</vt:lpstr>
      <vt:lpstr>Outfit Extra Bold</vt:lpstr>
      <vt:lpstr>Times New Roman</vt:lpstr>
      <vt:lpstr>Thème Office</vt:lpstr>
      <vt:lpstr>MISSION DENTAIRE REEGAUN</vt:lpstr>
      <vt:lpstr>Evolution de mon activité au dispensaire</vt:lpstr>
      <vt:lpstr>Ici, Michel BERGOIN en 2018</vt:lpstr>
      <vt:lpstr>Présentation PowerPoint</vt:lpstr>
      <vt:lpstr>Automne 2023</vt:lpstr>
      <vt:lpstr>Nouveau fauteuil dentaire</vt:lpstr>
      <vt:lpstr>Présentation PowerPoint</vt:lpstr>
      <vt:lpstr>FORMATION</vt:lpstr>
      <vt:lpstr>Automne 2024</vt:lpstr>
      <vt:lpstr>Présentation PowerPoint</vt:lpstr>
      <vt:lpstr>La PROPHYLAXIE DENTAIRE, qu’est ce que c’est ?</vt:lpstr>
      <vt:lpstr>Présentation PowerPoint</vt:lpstr>
      <vt:lpstr>Présentation PowerPoint</vt:lpstr>
      <vt:lpstr>            - On intervient avant la carie.    - On place sur les sillons de la dent une résine qui va obturer ces derniers.   - Les bactéries ne peuvent plus être nourries et créer  l’ acidité responsible de la carie.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PERRIN François</dc:creator>
  <cp:lastModifiedBy>PERRIN François</cp:lastModifiedBy>
  <cp:revision>33</cp:revision>
  <dcterms:created xsi:type="dcterms:W3CDTF">2025-08-07T14:29:18Z</dcterms:created>
  <dcterms:modified xsi:type="dcterms:W3CDTF">2025-09-13T10:34:33Z</dcterms:modified>
</cp:coreProperties>
</file>